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3984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3EE"/>
          </a:solidFill>
          <a:ln w="12700">
            <a:solidFill>
              <a:srgbClr val="F7F3E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365760" y="594360"/>
            <a:ext cx="1143000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502920" y="647395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B6E6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Roadmap touchpoints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or.com/fr_fr/fash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or.com/fr_fr/fash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or.com/fr_fr/fashio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or.com/fr_fr/fashio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or.com/fr_fr/fashio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640080"/>
            <a:ext cx="3200400" cy="3200400"/>
          </a:xfrm>
          <a:prstGeom prst="arc">
            <a:avLst/>
          </a:prstGeom>
          <a:solidFill>
            <a:srgbClr val="EADFD4">
              <a:alpha val="62000"/>
            </a:srgbClr>
          </a:solidFill>
          <a:ln w="12700">
            <a:solidFill>
              <a:srgbClr val="EADFD4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8686800" y="1188720"/>
            <a:ext cx="2377440" cy="2377440"/>
          </a:xfrm>
          <a:prstGeom prst="arc">
            <a:avLst/>
          </a:prstGeom>
          <a:solidFill>
            <a:srgbClr val="CFE0DB">
              <a:alpha val="75000"/>
            </a:srgbClr>
          </a:solidFill>
          <a:ln w="12700">
            <a:solidFill>
              <a:srgbClr val="CFE0D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640080" y="1325880"/>
            <a:ext cx="5303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</a:t>
            </a:r>
            <a:endParaRPr lang="en-US" sz="2500" dirty="0"/>
          </a:p>
          <a:p>
            <a:pPr marL="0" indent="0">
              <a:buNone/>
            </a:pPr>
            <a:r>
              <a:rPr lang="en-US" sz="25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Touchpoints 2026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676656" y="3154680"/>
            <a:ext cx="4206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C625B"/>
                </a:solidFill>
              </a:rPr>
              <a:t>Version PowerPoint editable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6C625B"/>
                </a:solidFill>
              </a:rPr>
              <a:t>Web - App - WeChat - LINE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76656" y="4069080"/>
            <a:ext cx="46634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Chaque élément est un bloc de texte ou une forme modifiable, pour mettre à jour les mois, les sujets et les statuts en quelques clics.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676656" y="5440680"/>
            <a:ext cx="1874520" cy="384048"/>
          </a:xfrm>
          <a:prstGeom prst="roundRect">
            <a:avLst>
              <a:gd name="adj" fmla="val 11905"/>
            </a:avLst>
          </a:prstGeom>
          <a:solidFill>
            <a:srgbClr val="3E6B68"/>
          </a:solidFill>
          <a:ln w="12700">
            <a:solidFill>
              <a:srgbClr val="3E6B6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886968" y="5532120"/>
            <a:ext cx="1463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Mise à jour simple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Vue d’ensemble par mois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30352" y="7132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Un touchpoint par ligne, les initiatives réparties de janvier à mai 2026.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854964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882396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Fait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964692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992124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En cours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074420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1101852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Pas fait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30352" y="1188720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625B"/>
                </a:solidFill>
              </a:rPr>
              <a:t>Touchpoint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417320" y="1097280"/>
            <a:ext cx="1719072" cy="310896"/>
          </a:xfrm>
          <a:prstGeom prst="roundRect">
            <a:avLst>
              <a:gd name="adj" fmla="val 11765"/>
            </a:avLst>
          </a:prstGeom>
          <a:solidFill>
            <a:srgbClr val="EEE6DE"/>
          </a:solidFill>
          <a:ln w="12700">
            <a:solidFill>
              <a:srgbClr val="EEE6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1490472" y="1179576"/>
            <a:ext cx="157276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D241F"/>
                </a:solidFill>
              </a:rPr>
              <a:t>Janvier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19272" y="1097280"/>
            <a:ext cx="1719072" cy="310896"/>
          </a:xfrm>
          <a:prstGeom prst="roundRect">
            <a:avLst>
              <a:gd name="adj" fmla="val 11765"/>
            </a:avLst>
          </a:prstGeom>
          <a:solidFill>
            <a:srgbClr val="EEE6DE"/>
          </a:solidFill>
          <a:ln w="12700">
            <a:solidFill>
              <a:srgbClr val="EEE6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3392424" y="1179576"/>
            <a:ext cx="157276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D241F"/>
                </a:solidFill>
              </a:rPr>
              <a:t>Février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221224" y="1097280"/>
            <a:ext cx="1719072" cy="310896"/>
          </a:xfrm>
          <a:prstGeom prst="roundRect">
            <a:avLst>
              <a:gd name="adj" fmla="val 11765"/>
            </a:avLst>
          </a:prstGeom>
          <a:solidFill>
            <a:srgbClr val="EEE6DE"/>
          </a:solidFill>
          <a:ln w="12700">
            <a:solidFill>
              <a:srgbClr val="EEE6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294376" y="1179576"/>
            <a:ext cx="157276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D241F"/>
                </a:solidFill>
              </a:rPr>
              <a:t>Mars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123176" y="1097280"/>
            <a:ext cx="1719072" cy="310896"/>
          </a:xfrm>
          <a:prstGeom prst="roundRect">
            <a:avLst>
              <a:gd name="adj" fmla="val 11765"/>
            </a:avLst>
          </a:prstGeom>
          <a:solidFill>
            <a:srgbClr val="EEE6DE"/>
          </a:solidFill>
          <a:ln w="12700">
            <a:solidFill>
              <a:srgbClr val="EEE6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7196328" y="1179576"/>
            <a:ext cx="157276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D241F"/>
                </a:solidFill>
              </a:rPr>
              <a:t>Avril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9025128" y="1097280"/>
            <a:ext cx="1719072" cy="310896"/>
          </a:xfrm>
          <a:prstGeom prst="roundRect">
            <a:avLst>
              <a:gd name="adj" fmla="val 11765"/>
            </a:avLst>
          </a:prstGeom>
          <a:solidFill>
            <a:srgbClr val="EEE6DE"/>
          </a:solidFill>
          <a:ln w="12700">
            <a:solidFill>
              <a:srgbClr val="EEE6D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9098280" y="1179576"/>
            <a:ext cx="157276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D241F"/>
                </a:solidFill>
              </a:rPr>
              <a:t>Mai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1481328"/>
            <a:ext cx="713232" cy="749808"/>
          </a:xfrm>
          <a:prstGeom prst="roundRect">
            <a:avLst>
              <a:gd name="adj" fmla="val 6410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76072" y="1755648"/>
            <a:ext cx="5486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D241F"/>
                </a:solidFill>
              </a:rPr>
              <a:t>Web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417320" y="148132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1499616" y="157276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>
            <a:hlinkClick r:id="rId3"/>
          </p:cNvPr>
          <p:cNvSpPr/>
          <p:nvPr/>
        </p:nvSpPr>
        <p:spPr>
          <a:xfrm>
            <a:off x="1563624" y="160934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 · Fait</a:t>
            </a:r>
            <a:endParaRPr lang="en-US" sz="760" dirty="0"/>
          </a:p>
        </p:txBody>
      </p:sp>
      <p:sp>
        <p:nvSpPr>
          <p:cNvPr id="26" name="Shape 24"/>
          <p:cNvSpPr/>
          <p:nvPr/>
        </p:nvSpPr>
        <p:spPr>
          <a:xfrm>
            <a:off x="3319272" y="148132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3401568" y="157276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>
            <a:hlinkClick r:id="rId3"/>
          </p:cNvPr>
          <p:cNvSpPr/>
          <p:nvPr/>
        </p:nvSpPr>
        <p:spPr>
          <a:xfrm>
            <a:off x="3465576" y="160934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 · En cours</a:t>
            </a:r>
            <a:endParaRPr lang="en-US" sz="760" dirty="0"/>
          </a:p>
        </p:txBody>
      </p:sp>
      <p:sp>
        <p:nvSpPr>
          <p:cNvPr id="29" name="Shape 27"/>
          <p:cNvSpPr/>
          <p:nvPr/>
        </p:nvSpPr>
        <p:spPr>
          <a:xfrm>
            <a:off x="5221224" y="148132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Shape 28"/>
          <p:cNvSpPr/>
          <p:nvPr/>
        </p:nvSpPr>
        <p:spPr>
          <a:xfrm>
            <a:off x="5303520" y="157276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9">
            <a:hlinkClick r:id="rId3"/>
          </p:cNvPr>
          <p:cNvSpPr/>
          <p:nvPr/>
        </p:nvSpPr>
        <p:spPr>
          <a:xfrm>
            <a:off x="5367528" y="160934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 · Pas fait</a:t>
            </a:r>
            <a:endParaRPr lang="en-US" sz="760" dirty="0"/>
          </a:p>
        </p:txBody>
      </p:sp>
      <p:sp>
        <p:nvSpPr>
          <p:cNvPr id="32" name="Shape 30"/>
          <p:cNvSpPr/>
          <p:nvPr/>
        </p:nvSpPr>
        <p:spPr>
          <a:xfrm>
            <a:off x="7123176" y="148132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9025128" y="148132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Shape 32"/>
          <p:cNvSpPr/>
          <p:nvPr/>
        </p:nvSpPr>
        <p:spPr>
          <a:xfrm>
            <a:off x="502920" y="2487168"/>
            <a:ext cx="713232" cy="749808"/>
          </a:xfrm>
          <a:prstGeom prst="roundRect">
            <a:avLst>
              <a:gd name="adj" fmla="val 6410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3"/>
          <p:cNvSpPr/>
          <p:nvPr/>
        </p:nvSpPr>
        <p:spPr>
          <a:xfrm>
            <a:off x="576072" y="2761488"/>
            <a:ext cx="5486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D241F"/>
                </a:solidFill>
              </a:rPr>
              <a:t>App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1417320" y="248716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3319272" y="248716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3401568" y="257860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9" name="Text 37">
            <a:hlinkClick r:id="rId3"/>
          </p:cNvPr>
          <p:cNvSpPr/>
          <p:nvPr/>
        </p:nvSpPr>
        <p:spPr>
          <a:xfrm>
            <a:off x="3465576" y="261518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 · Fait</a:t>
            </a:r>
            <a:endParaRPr lang="en-US" sz="760" dirty="0"/>
          </a:p>
        </p:txBody>
      </p:sp>
      <p:sp>
        <p:nvSpPr>
          <p:cNvPr id="40" name="Shape 38"/>
          <p:cNvSpPr/>
          <p:nvPr/>
        </p:nvSpPr>
        <p:spPr>
          <a:xfrm>
            <a:off x="5221224" y="248716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Shape 39"/>
          <p:cNvSpPr/>
          <p:nvPr/>
        </p:nvSpPr>
        <p:spPr>
          <a:xfrm>
            <a:off x="5303520" y="257860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>
            <a:hlinkClick r:id="rId3"/>
          </p:cNvPr>
          <p:cNvSpPr/>
          <p:nvPr/>
        </p:nvSpPr>
        <p:spPr>
          <a:xfrm>
            <a:off x="5367528" y="261518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 · En cours</a:t>
            </a:r>
            <a:endParaRPr lang="en-US" sz="760" dirty="0"/>
          </a:p>
        </p:txBody>
      </p:sp>
      <p:sp>
        <p:nvSpPr>
          <p:cNvPr id="43" name="Shape 41"/>
          <p:cNvSpPr/>
          <p:nvPr/>
        </p:nvSpPr>
        <p:spPr>
          <a:xfrm>
            <a:off x="5303520" y="2825496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>
            <a:hlinkClick r:id="rId3"/>
          </p:cNvPr>
          <p:cNvSpPr/>
          <p:nvPr/>
        </p:nvSpPr>
        <p:spPr>
          <a:xfrm>
            <a:off x="5367528" y="2862072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 · Pas fait</a:t>
            </a:r>
            <a:endParaRPr lang="en-US" sz="760" dirty="0"/>
          </a:p>
        </p:txBody>
      </p:sp>
      <p:sp>
        <p:nvSpPr>
          <p:cNvPr id="45" name="Shape 43"/>
          <p:cNvSpPr/>
          <p:nvPr/>
        </p:nvSpPr>
        <p:spPr>
          <a:xfrm>
            <a:off x="7123176" y="248716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Shape 44"/>
          <p:cNvSpPr/>
          <p:nvPr/>
        </p:nvSpPr>
        <p:spPr>
          <a:xfrm>
            <a:off x="9025128" y="248716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7" name="Shape 45"/>
          <p:cNvSpPr/>
          <p:nvPr/>
        </p:nvSpPr>
        <p:spPr>
          <a:xfrm>
            <a:off x="502920" y="3493008"/>
            <a:ext cx="713232" cy="749808"/>
          </a:xfrm>
          <a:prstGeom prst="roundRect">
            <a:avLst>
              <a:gd name="adj" fmla="val 6410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8" name="Text 46"/>
          <p:cNvSpPr/>
          <p:nvPr/>
        </p:nvSpPr>
        <p:spPr>
          <a:xfrm>
            <a:off x="576072" y="3767328"/>
            <a:ext cx="5486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D241F"/>
                </a:solidFill>
              </a:rPr>
              <a:t>WeChat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1417320" y="349300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Shape 48"/>
          <p:cNvSpPr/>
          <p:nvPr/>
        </p:nvSpPr>
        <p:spPr>
          <a:xfrm>
            <a:off x="3319272" y="349300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5221224" y="349300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5303520" y="358444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>
            <a:hlinkClick r:id="rId3"/>
          </p:cNvPr>
          <p:cNvSpPr/>
          <p:nvPr/>
        </p:nvSpPr>
        <p:spPr>
          <a:xfrm>
            <a:off x="5367528" y="362102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 · En cours</a:t>
            </a:r>
            <a:endParaRPr lang="en-US" sz="760" dirty="0"/>
          </a:p>
        </p:txBody>
      </p:sp>
      <p:sp>
        <p:nvSpPr>
          <p:cNvPr id="54" name="Shape 52"/>
          <p:cNvSpPr/>
          <p:nvPr/>
        </p:nvSpPr>
        <p:spPr>
          <a:xfrm>
            <a:off x="5303520" y="3831336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3">
            <a:hlinkClick r:id="rId3"/>
          </p:cNvPr>
          <p:cNvSpPr/>
          <p:nvPr/>
        </p:nvSpPr>
        <p:spPr>
          <a:xfrm>
            <a:off x="5367528" y="3867912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 · Pas fait</a:t>
            </a:r>
            <a:endParaRPr lang="en-US" sz="760" dirty="0"/>
          </a:p>
        </p:txBody>
      </p:sp>
      <p:sp>
        <p:nvSpPr>
          <p:cNvPr id="56" name="Shape 54"/>
          <p:cNvSpPr/>
          <p:nvPr/>
        </p:nvSpPr>
        <p:spPr>
          <a:xfrm>
            <a:off x="7123176" y="349300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Shape 55"/>
          <p:cNvSpPr/>
          <p:nvPr/>
        </p:nvSpPr>
        <p:spPr>
          <a:xfrm>
            <a:off x="7205472" y="358444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6">
            <a:hlinkClick r:id="rId3"/>
          </p:cNvPr>
          <p:cNvSpPr/>
          <p:nvPr/>
        </p:nvSpPr>
        <p:spPr>
          <a:xfrm>
            <a:off x="7269480" y="362102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 · Fait</a:t>
            </a:r>
            <a:endParaRPr lang="en-US" sz="760" dirty="0"/>
          </a:p>
        </p:txBody>
      </p:sp>
      <p:sp>
        <p:nvSpPr>
          <p:cNvPr id="59" name="Shape 57"/>
          <p:cNvSpPr/>
          <p:nvPr/>
        </p:nvSpPr>
        <p:spPr>
          <a:xfrm>
            <a:off x="9025128" y="349300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Shape 58"/>
          <p:cNvSpPr/>
          <p:nvPr/>
        </p:nvSpPr>
        <p:spPr>
          <a:xfrm>
            <a:off x="502920" y="4498848"/>
            <a:ext cx="713232" cy="749808"/>
          </a:xfrm>
          <a:prstGeom prst="roundRect">
            <a:avLst>
              <a:gd name="adj" fmla="val 6410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Text 59"/>
          <p:cNvSpPr/>
          <p:nvPr/>
        </p:nvSpPr>
        <p:spPr>
          <a:xfrm>
            <a:off x="576072" y="4773168"/>
            <a:ext cx="5486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D241F"/>
                </a:solidFill>
              </a:rPr>
              <a:t>LINE</a:t>
            </a:r>
            <a:endParaRPr lang="en-US" sz="1050" dirty="0"/>
          </a:p>
        </p:txBody>
      </p:sp>
      <p:sp>
        <p:nvSpPr>
          <p:cNvPr id="62" name="Shape 60"/>
          <p:cNvSpPr/>
          <p:nvPr/>
        </p:nvSpPr>
        <p:spPr>
          <a:xfrm>
            <a:off x="1417320" y="449884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Shape 61"/>
          <p:cNvSpPr/>
          <p:nvPr/>
        </p:nvSpPr>
        <p:spPr>
          <a:xfrm>
            <a:off x="3319272" y="449884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4" name="Shape 62"/>
          <p:cNvSpPr/>
          <p:nvPr/>
        </p:nvSpPr>
        <p:spPr>
          <a:xfrm>
            <a:off x="5221224" y="449884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5" name="Shape 63"/>
          <p:cNvSpPr/>
          <p:nvPr/>
        </p:nvSpPr>
        <p:spPr>
          <a:xfrm>
            <a:off x="5303520" y="459028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Text 64">
            <a:hlinkClick r:id="rId3"/>
          </p:cNvPr>
          <p:cNvSpPr/>
          <p:nvPr/>
        </p:nvSpPr>
        <p:spPr>
          <a:xfrm>
            <a:off x="5367528" y="462686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 · En cours</a:t>
            </a:r>
            <a:endParaRPr lang="en-US" sz="760" dirty="0"/>
          </a:p>
        </p:txBody>
      </p:sp>
      <p:sp>
        <p:nvSpPr>
          <p:cNvPr id="67" name="Shape 65"/>
          <p:cNvSpPr/>
          <p:nvPr/>
        </p:nvSpPr>
        <p:spPr>
          <a:xfrm>
            <a:off x="5303520" y="4837176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Text 66">
            <a:hlinkClick r:id="rId3"/>
          </p:cNvPr>
          <p:cNvSpPr/>
          <p:nvPr/>
        </p:nvSpPr>
        <p:spPr>
          <a:xfrm>
            <a:off x="5367528" y="4873752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 · Pas fait</a:t>
            </a:r>
            <a:endParaRPr lang="en-US" sz="760" dirty="0"/>
          </a:p>
        </p:txBody>
      </p:sp>
      <p:sp>
        <p:nvSpPr>
          <p:cNvPr id="69" name="Shape 67"/>
          <p:cNvSpPr/>
          <p:nvPr/>
        </p:nvSpPr>
        <p:spPr>
          <a:xfrm>
            <a:off x="7123176" y="449884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0" name="Shape 68"/>
          <p:cNvSpPr/>
          <p:nvPr/>
        </p:nvSpPr>
        <p:spPr>
          <a:xfrm>
            <a:off x="9025128" y="4498848"/>
            <a:ext cx="1719072" cy="749808"/>
          </a:xfrm>
          <a:prstGeom prst="roundRect">
            <a:avLst>
              <a:gd name="adj" fmla="val 609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Shape 69"/>
          <p:cNvSpPr/>
          <p:nvPr/>
        </p:nvSpPr>
        <p:spPr>
          <a:xfrm>
            <a:off x="9107424" y="4590288"/>
            <a:ext cx="1554480" cy="182880"/>
          </a:xfrm>
          <a:prstGeom prst="roundRect">
            <a:avLst>
              <a:gd name="adj" fmla="val 1500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Text 70">
            <a:hlinkClick r:id="rId3"/>
          </p:cNvPr>
          <p:cNvSpPr/>
          <p:nvPr/>
        </p:nvSpPr>
        <p:spPr>
          <a:xfrm>
            <a:off x="9171432" y="4626864"/>
            <a:ext cx="1335024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6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 · Fait</a:t>
            </a:r>
            <a:endParaRPr lang="en-US" sz="760" dirty="0"/>
          </a:p>
        </p:txBody>
      </p:sp>
      <p:sp>
        <p:nvSpPr>
          <p:cNvPr id="73" name="Text 71"/>
          <p:cNvSpPr/>
          <p:nvPr/>
        </p:nvSpPr>
        <p:spPr>
          <a:xfrm>
            <a:off x="530352" y="5925312"/>
            <a:ext cx="6400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30" dirty="0">
                <a:solidFill>
                  <a:srgbClr val="6C625B"/>
                </a:solidFill>
              </a:rPr>
              <a:t>Conseil : duplique un bloc dans une cellule pour ajouter un sujet, ou déplace-le sous un autre mois.</a:t>
            </a:r>
            <a:endParaRPr lang="en-US" sz="9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 Web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30352" y="7132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Une slide par touchpoint, conçue pour être mise à jour rapidement.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10241280" y="292608"/>
            <a:ext cx="1325880" cy="310896"/>
          </a:xfrm>
          <a:prstGeom prst="roundRect">
            <a:avLst>
              <a:gd name="adj" fmla="val 11765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10469880" y="365760"/>
            <a:ext cx="8686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2D241F"/>
                </a:solidFill>
              </a:rPr>
              <a:t>WEB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818388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845820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Fait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28116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55548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En cours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037844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065276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Pas fait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960120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Janvier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868680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2807208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2898648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Février</a:t>
            </a:r>
            <a:endParaRPr lang="en-US" sz="1060" dirty="0"/>
          </a:p>
        </p:txBody>
      </p:sp>
      <p:sp>
        <p:nvSpPr>
          <p:cNvPr id="17" name="Shape 15"/>
          <p:cNvSpPr/>
          <p:nvPr/>
        </p:nvSpPr>
        <p:spPr>
          <a:xfrm>
            <a:off x="2807208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745736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837176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Mars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745736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6684264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6775704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Avril</a:t>
            </a:r>
            <a:endParaRPr lang="en-US" sz="1060" dirty="0"/>
          </a:p>
        </p:txBody>
      </p:sp>
      <p:sp>
        <p:nvSpPr>
          <p:cNvPr id="23" name="Shape 21"/>
          <p:cNvSpPr/>
          <p:nvPr/>
        </p:nvSpPr>
        <p:spPr>
          <a:xfrm>
            <a:off x="6684264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8622792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8714232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Mai</a:t>
            </a:r>
            <a:endParaRPr lang="en-US" sz="1060" dirty="0"/>
          </a:p>
        </p:txBody>
      </p:sp>
      <p:sp>
        <p:nvSpPr>
          <p:cNvPr id="26" name="Shape 24"/>
          <p:cNvSpPr/>
          <p:nvPr/>
        </p:nvSpPr>
        <p:spPr>
          <a:xfrm>
            <a:off x="8622792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1069848" y="2148840"/>
            <a:ext cx="0" cy="201168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941832" y="2240280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Text 27">
            <a:hlinkClick r:id="rId3"/>
          </p:cNvPr>
          <p:cNvSpPr/>
          <p:nvPr/>
        </p:nvSpPr>
        <p:spPr>
          <a:xfrm>
            <a:off x="1069848" y="2340864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2176272" y="2359152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Fait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069848" y="2505456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2" name="Shape 30"/>
          <p:cNvSpPr/>
          <p:nvPr/>
        </p:nvSpPr>
        <p:spPr>
          <a:xfrm>
            <a:off x="3008376" y="2148840"/>
            <a:ext cx="0" cy="1133856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2880360" y="3172968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Text 32">
            <a:hlinkClick r:id="rId3"/>
          </p:cNvPr>
          <p:cNvSpPr/>
          <p:nvPr/>
        </p:nvSpPr>
        <p:spPr>
          <a:xfrm>
            <a:off x="3008376" y="3273552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114800" y="3291840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En cours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008376" y="3438144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7" name="Shape 35"/>
          <p:cNvSpPr/>
          <p:nvPr/>
        </p:nvSpPr>
        <p:spPr>
          <a:xfrm>
            <a:off x="4946904" y="2148840"/>
            <a:ext cx="0" cy="2066544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4818888" y="4105656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9" name="Text 37">
            <a:hlinkClick r:id="rId3"/>
          </p:cNvPr>
          <p:cNvSpPr/>
          <p:nvPr/>
        </p:nvSpPr>
        <p:spPr>
          <a:xfrm>
            <a:off x="4946904" y="4206240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6053328" y="4224528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Pas fait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946904" y="4370832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42" name="Text 40"/>
          <p:cNvSpPr/>
          <p:nvPr/>
        </p:nvSpPr>
        <p:spPr>
          <a:xfrm>
            <a:off x="8796528" y="4919472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241F"/>
                </a:solidFill>
              </a:rPr>
              <a:t>Zone d’édition rapide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8796528" y="5138928"/>
            <a:ext cx="2651760" cy="749808"/>
          </a:xfrm>
          <a:prstGeom prst="roundRect">
            <a:avLst>
              <a:gd name="adj" fmla="val 487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9006840" y="5285232"/>
            <a:ext cx="21031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810" b="1" dirty="0">
                <a:solidFill>
                  <a:srgbClr val="2D241F"/>
                </a:solidFill>
              </a:rPr>
              <a:t>Pour mettre à jour :
</a:t>
            </a:r>
            <a:r>
              <a:rPr lang="en-US" sz="810" dirty="0">
                <a:solidFill>
                  <a:srgbClr val="6C625B"/>
                </a:solidFill>
              </a:rPr>
              <a:t>• change le texte des blocs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déplace un bloc sous un autre mois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duplique un bloc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remplace le lien si besoin</a:t>
            </a:r>
            <a:endParaRPr lang="en-US" sz="810" dirty="0"/>
          </a:p>
        </p:txBody>
      </p:sp>
      <p:sp>
        <p:nvSpPr>
          <p:cNvPr id="45" name="Shape 43"/>
          <p:cNvSpPr/>
          <p:nvPr/>
        </p:nvSpPr>
        <p:spPr>
          <a:xfrm>
            <a:off x="9006840" y="5632704"/>
            <a:ext cx="2103120" cy="164592"/>
          </a:xfrm>
          <a:prstGeom prst="roundRect">
            <a:avLst>
              <a:gd name="adj" fmla="val 22222"/>
            </a:avLst>
          </a:prstGeom>
          <a:solidFill>
            <a:srgbClr val="CFE0DB"/>
          </a:solidFill>
          <a:ln w="12700">
            <a:solidFill>
              <a:srgbClr val="CFE0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9253728" y="5673852"/>
            <a:ext cx="1645920" cy="45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2D241F"/>
                </a:solidFill>
              </a:rPr>
              <a:t>Editable / update-ready</a:t>
            </a:r>
            <a:endParaRPr lang="en-US" sz="76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 App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30352" y="7132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Une slide par touchpoint, conçue pour être mise à jour rapidement.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10241280" y="292608"/>
            <a:ext cx="1325880" cy="310896"/>
          </a:xfrm>
          <a:prstGeom prst="roundRect">
            <a:avLst>
              <a:gd name="adj" fmla="val 11765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10469880" y="365760"/>
            <a:ext cx="8686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2D241F"/>
                </a:solidFill>
              </a:rPr>
              <a:t>APP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818388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845820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Fait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28116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55548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En cours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037844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065276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Pas fait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960120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Janvier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868680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2807208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2898648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Février</a:t>
            </a:r>
            <a:endParaRPr lang="en-US" sz="1060" dirty="0"/>
          </a:p>
        </p:txBody>
      </p:sp>
      <p:sp>
        <p:nvSpPr>
          <p:cNvPr id="17" name="Shape 15"/>
          <p:cNvSpPr/>
          <p:nvPr/>
        </p:nvSpPr>
        <p:spPr>
          <a:xfrm>
            <a:off x="2807208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745736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837176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Mars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745736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6684264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6775704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Avril</a:t>
            </a:r>
            <a:endParaRPr lang="en-US" sz="1060" dirty="0"/>
          </a:p>
        </p:txBody>
      </p:sp>
      <p:sp>
        <p:nvSpPr>
          <p:cNvPr id="23" name="Shape 21"/>
          <p:cNvSpPr/>
          <p:nvPr/>
        </p:nvSpPr>
        <p:spPr>
          <a:xfrm>
            <a:off x="6684264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8622792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8714232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Mai</a:t>
            </a:r>
            <a:endParaRPr lang="en-US" sz="1060" dirty="0"/>
          </a:p>
        </p:txBody>
      </p:sp>
      <p:sp>
        <p:nvSpPr>
          <p:cNvPr id="26" name="Shape 24"/>
          <p:cNvSpPr/>
          <p:nvPr/>
        </p:nvSpPr>
        <p:spPr>
          <a:xfrm>
            <a:off x="8622792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3008376" y="2148840"/>
            <a:ext cx="0" cy="201168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2880360" y="2240280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Text 27">
            <a:hlinkClick r:id="rId3"/>
          </p:cNvPr>
          <p:cNvSpPr/>
          <p:nvPr/>
        </p:nvSpPr>
        <p:spPr>
          <a:xfrm>
            <a:off x="3008376" y="2340864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114800" y="2359152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Fait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008376" y="2505456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2" name="Shape 30"/>
          <p:cNvSpPr/>
          <p:nvPr/>
        </p:nvSpPr>
        <p:spPr>
          <a:xfrm>
            <a:off x="4946904" y="2148840"/>
            <a:ext cx="0" cy="1133856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4818888" y="3172968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Text 32">
            <a:hlinkClick r:id="rId3"/>
          </p:cNvPr>
          <p:cNvSpPr/>
          <p:nvPr/>
        </p:nvSpPr>
        <p:spPr>
          <a:xfrm>
            <a:off x="4946904" y="3273552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6053328" y="3291840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En cours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946904" y="3438144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7" name="Shape 35"/>
          <p:cNvSpPr/>
          <p:nvPr/>
        </p:nvSpPr>
        <p:spPr>
          <a:xfrm>
            <a:off x="4946904" y="2148840"/>
            <a:ext cx="0" cy="2066544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4818888" y="4105656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9" name="Text 37">
            <a:hlinkClick r:id="rId3"/>
          </p:cNvPr>
          <p:cNvSpPr/>
          <p:nvPr/>
        </p:nvSpPr>
        <p:spPr>
          <a:xfrm>
            <a:off x="4946904" y="4206240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6053328" y="4224528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Pas fait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946904" y="4370832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42" name="Text 40"/>
          <p:cNvSpPr/>
          <p:nvPr/>
        </p:nvSpPr>
        <p:spPr>
          <a:xfrm>
            <a:off x="8796528" y="4919472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241F"/>
                </a:solidFill>
              </a:rPr>
              <a:t>Zone d’édition rapide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8796528" y="5138928"/>
            <a:ext cx="2651760" cy="749808"/>
          </a:xfrm>
          <a:prstGeom prst="roundRect">
            <a:avLst>
              <a:gd name="adj" fmla="val 487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9006840" y="5285232"/>
            <a:ext cx="21031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810" b="1" dirty="0">
                <a:solidFill>
                  <a:srgbClr val="2D241F"/>
                </a:solidFill>
              </a:rPr>
              <a:t>Pour mettre à jour :
</a:t>
            </a:r>
            <a:r>
              <a:rPr lang="en-US" sz="810" dirty="0">
                <a:solidFill>
                  <a:srgbClr val="6C625B"/>
                </a:solidFill>
              </a:rPr>
              <a:t>• change le texte des blocs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déplace un bloc sous un autre mois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duplique un bloc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remplace le lien si besoin</a:t>
            </a:r>
            <a:endParaRPr lang="en-US" sz="810" dirty="0"/>
          </a:p>
        </p:txBody>
      </p:sp>
      <p:sp>
        <p:nvSpPr>
          <p:cNvPr id="45" name="Shape 43"/>
          <p:cNvSpPr/>
          <p:nvPr/>
        </p:nvSpPr>
        <p:spPr>
          <a:xfrm>
            <a:off x="9006840" y="5632704"/>
            <a:ext cx="2103120" cy="164592"/>
          </a:xfrm>
          <a:prstGeom prst="roundRect">
            <a:avLst>
              <a:gd name="adj" fmla="val 22222"/>
            </a:avLst>
          </a:prstGeom>
          <a:solidFill>
            <a:srgbClr val="E8D8CC"/>
          </a:solidFill>
          <a:ln w="12700">
            <a:solidFill>
              <a:srgbClr val="E8D8C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9253728" y="5673852"/>
            <a:ext cx="1645920" cy="45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2D241F"/>
                </a:solidFill>
              </a:rPr>
              <a:t>Editable / update-ready</a:t>
            </a:r>
            <a:endParaRPr lang="en-US" sz="76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 WeChat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30352" y="7132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Une slide par touchpoint, conçue pour être mise à jour rapidement.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10241280" y="292608"/>
            <a:ext cx="1325880" cy="310896"/>
          </a:xfrm>
          <a:prstGeom prst="roundRect">
            <a:avLst>
              <a:gd name="adj" fmla="val 11765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10469880" y="365760"/>
            <a:ext cx="8686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2D241F"/>
                </a:solidFill>
              </a:rPr>
              <a:t>WECHAT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818388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845820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Fait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28116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55548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En cours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037844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065276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Pas fait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960120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Janvier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868680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2807208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2898648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Février</a:t>
            </a:r>
            <a:endParaRPr lang="en-US" sz="1060" dirty="0"/>
          </a:p>
        </p:txBody>
      </p:sp>
      <p:sp>
        <p:nvSpPr>
          <p:cNvPr id="17" name="Shape 15"/>
          <p:cNvSpPr/>
          <p:nvPr/>
        </p:nvSpPr>
        <p:spPr>
          <a:xfrm>
            <a:off x="2807208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745736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837176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Mars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745736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6684264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6775704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Avril</a:t>
            </a:r>
            <a:endParaRPr lang="en-US" sz="1060" dirty="0"/>
          </a:p>
        </p:txBody>
      </p:sp>
      <p:sp>
        <p:nvSpPr>
          <p:cNvPr id="23" name="Shape 21"/>
          <p:cNvSpPr/>
          <p:nvPr/>
        </p:nvSpPr>
        <p:spPr>
          <a:xfrm>
            <a:off x="6684264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8622792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8714232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Mai</a:t>
            </a:r>
            <a:endParaRPr lang="en-US" sz="1060" dirty="0"/>
          </a:p>
        </p:txBody>
      </p:sp>
      <p:sp>
        <p:nvSpPr>
          <p:cNvPr id="26" name="Shape 24"/>
          <p:cNvSpPr/>
          <p:nvPr/>
        </p:nvSpPr>
        <p:spPr>
          <a:xfrm>
            <a:off x="8622792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4946904" y="2148840"/>
            <a:ext cx="0" cy="201168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4818888" y="2240280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Text 27">
            <a:hlinkClick r:id="rId3"/>
          </p:cNvPr>
          <p:cNvSpPr/>
          <p:nvPr/>
        </p:nvSpPr>
        <p:spPr>
          <a:xfrm>
            <a:off x="4946904" y="2340864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6053328" y="2359152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En cours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46904" y="2505456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2" name="Shape 30"/>
          <p:cNvSpPr/>
          <p:nvPr/>
        </p:nvSpPr>
        <p:spPr>
          <a:xfrm>
            <a:off x="4946904" y="2148840"/>
            <a:ext cx="0" cy="1133856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4818888" y="3172968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Text 32">
            <a:hlinkClick r:id="rId3"/>
          </p:cNvPr>
          <p:cNvSpPr/>
          <p:nvPr/>
        </p:nvSpPr>
        <p:spPr>
          <a:xfrm>
            <a:off x="4946904" y="3273552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6053328" y="3291840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Pas fait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946904" y="3438144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7" name="Shape 35"/>
          <p:cNvSpPr/>
          <p:nvPr/>
        </p:nvSpPr>
        <p:spPr>
          <a:xfrm>
            <a:off x="6885432" y="2148840"/>
            <a:ext cx="0" cy="2066544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6757416" y="4105656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9" name="Text 37">
            <a:hlinkClick r:id="rId3"/>
          </p:cNvPr>
          <p:cNvSpPr/>
          <p:nvPr/>
        </p:nvSpPr>
        <p:spPr>
          <a:xfrm>
            <a:off x="6885432" y="4206240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7991856" y="4224528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Fait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6885432" y="4370832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42" name="Text 40"/>
          <p:cNvSpPr/>
          <p:nvPr/>
        </p:nvSpPr>
        <p:spPr>
          <a:xfrm>
            <a:off x="8796528" y="4919472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241F"/>
                </a:solidFill>
              </a:rPr>
              <a:t>Zone d’édition rapide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8796528" y="5138928"/>
            <a:ext cx="2651760" cy="749808"/>
          </a:xfrm>
          <a:prstGeom prst="roundRect">
            <a:avLst>
              <a:gd name="adj" fmla="val 487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9006840" y="5285232"/>
            <a:ext cx="21031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810" b="1" dirty="0">
                <a:solidFill>
                  <a:srgbClr val="2D241F"/>
                </a:solidFill>
              </a:rPr>
              <a:t>Pour mettre à jour :
</a:t>
            </a:r>
            <a:r>
              <a:rPr lang="en-US" sz="810" dirty="0">
                <a:solidFill>
                  <a:srgbClr val="6C625B"/>
                </a:solidFill>
              </a:rPr>
              <a:t>• change le texte des blocs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déplace un bloc sous un autre mois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duplique un bloc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remplace le lien si besoin</a:t>
            </a:r>
            <a:endParaRPr lang="en-US" sz="810" dirty="0"/>
          </a:p>
        </p:txBody>
      </p:sp>
      <p:sp>
        <p:nvSpPr>
          <p:cNvPr id="45" name="Shape 43"/>
          <p:cNvSpPr/>
          <p:nvPr/>
        </p:nvSpPr>
        <p:spPr>
          <a:xfrm>
            <a:off x="9006840" y="5632704"/>
            <a:ext cx="2103120" cy="164592"/>
          </a:xfrm>
          <a:prstGeom prst="roundRect">
            <a:avLst>
              <a:gd name="adj" fmla="val 22222"/>
            </a:avLst>
          </a:prstGeom>
          <a:solidFill>
            <a:srgbClr val="D7E5D3"/>
          </a:solidFill>
          <a:ln w="12700">
            <a:solidFill>
              <a:srgbClr val="D7E5D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9253728" y="5673852"/>
            <a:ext cx="1645920" cy="45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2D241F"/>
                </a:solidFill>
              </a:rPr>
              <a:t>Editable / update-ready</a:t>
            </a:r>
            <a:endParaRPr lang="en-US" sz="76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4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 LINE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30352" y="71323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C625B"/>
                </a:solidFill>
              </a:rPr>
              <a:t>Une slide par touchpoint, conçue pour être mise à jour rapidement.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10241280" y="292608"/>
            <a:ext cx="1325880" cy="310896"/>
          </a:xfrm>
          <a:prstGeom prst="roundRect">
            <a:avLst>
              <a:gd name="adj" fmla="val 11765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10469880" y="365760"/>
            <a:ext cx="8686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2D241F"/>
                </a:solidFill>
              </a:rPr>
              <a:t>LINE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818388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845820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Fait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28116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955548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En cours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0378440" y="749808"/>
            <a:ext cx="219456" cy="146304"/>
          </a:xfrm>
          <a:prstGeom prst="roundRect">
            <a:avLst>
              <a:gd name="adj" fmla="val 18750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0652760" y="722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625B"/>
                </a:solidFill>
              </a:rPr>
              <a:t>Pas fait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960120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Janvier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868680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2807208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2898648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Février</a:t>
            </a:r>
            <a:endParaRPr lang="en-US" sz="1060" dirty="0"/>
          </a:p>
        </p:txBody>
      </p:sp>
      <p:sp>
        <p:nvSpPr>
          <p:cNvPr id="17" name="Shape 15"/>
          <p:cNvSpPr/>
          <p:nvPr/>
        </p:nvSpPr>
        <p:spPr>
          <a:xfrm>
            <a:off x="2807208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6"/>
          <p:cNvSpPr/>
          <p:nvPr/>
        </p:nvSpPr>
        <p:spPr>
          <a:xfrm>
            <a:off x="4745736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837176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Mars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745736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6684264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6775704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Avril</a:t>
            </a:r>
            <a:endParaRPr lang="en-US" sz="1060" dirty="0"/>
          </a:p>
        </p:txBody>
      </p:sp>
      <p:sp>
        <p:nvSpPr>
          <p:cNvPr id="23" name="Shape 21"/>
          <p:cNvSpPr/>
          <p:nvPr/>
        </p:nvSpPr>
        <p:spPr>
          <a:xfrm>
            <a:off x="6684264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8622792" y="1280160"/>
            <a:ext cx="1737360" cy="438912"/>
          </a:xfrm>
          <a:prstGeom prst="roundRect">
            <a:avLst>
              <a:gd name="adj" fmla="val 8333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8714232" y="1426464"/>
            <a:ext cx="1554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60" b="1" dirty="0">
                <a:solidFill>
                  <a:srgbClr val="2D241F"/>
                </a:solidFill>
              </a:rPr>
              <a:t>Mai</a:t>
            </a:r>
            <a:endParaRPr lang="en-US" sz="1060" dirty="0"/>
          </a:p>
        </p:txBody>
      </p:sp>
      <p:sp>
        <p:nvSpPr>
          <p:cNvPr id="26" name="Shape 24"/>
          <p:cNvSpPr/>
          <p:nvPr/>
        </p:nvSpPr>
        <p:spPr>
          <a:xfrm>
            <a:off x="8622792" y="2148840"/>
            <a:ext cx="1737360" cy="0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4946904" y="2148840"/>
            <a:ext cx="0" cy="201168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6"/>
          <p:cNvSpPr/>
          <p:nvPr/>
        </p:nvSpPr>
        <p:spPr>
          <a:xfrm>
            <a:off x="4818888" y="2240280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F5D7BE"/>
          </a:solidFill>
          <a:ln w="12700">
            <a:solidFill>
              <a:srgbClr val="F5D7BE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Text 27">
            <a:hlinkClick r:id="rId3"/>
          </p:cNvPr>
          <p:cNvSpPr/>
          <p:nvPr/>
        </p:nvSpPr>
        <p:spPr>
          <a:xfrm>
            <a:off x="4946904" y="2340864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B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6053328" y="2359152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En cours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46904" y="2505456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2" name="Shape 30"/>
          <p:cNvSpPr/>
          <p:nvPr/>
        </p:nvSpPr>
        <p:spPr>
          <a:xfrm>
            <a:off x="4946904" y="2148840"/>
            <a:ext cx="0" cy="1133856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1"/>
          <p:cNvSpPr/>
          <p:nvPr/>
        </p:nvSpPr>
        <p:spPr>
          <a:xfrm>
            <a:off x="4818888" y="3172968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E7E1DB"/>
          </a:solidFill>
          <a:ln w="12700">
            <a:solidFill>
              <a:srgbClr val="E7E1DB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Text 32">
            <a:hlinkClick r:id="rId3"/>
          </p:cNvPr>
          <p:cNvSpPr/>
          <p:nvPr/>
        </p:nvSpPr>
        <p:spPr>
          <a:xfrm>
            <a:off x="4946904" y="3273552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C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6053328" y="3291840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Pas fait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946904" y="3438144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37" name="Shape 35"/>
          <p:cNvSpPr/>
          <p:nvPr/>
        </p:nvSpPr>
        <p:spPr>
          <a:xfrm>
            <a:off x="8823960" y="2148840"/>
            <a:ext cx="0" cy="2066544"/>
          </a:xfrm>
          <a:prstGeom prst="line">
            <a:avLst/>
          </a:prstGeom>
          <a:noFill/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Shape 36"/>
          <p:cNvSpPr/>
          <p:nvPr/>
        </p:nvSpPr>
        <p:spPr>
          <a:xfrm>
            <a:off x="8695944" y="4105656"/>
            <a:ext cx="2103120" cy="493776"/>
          </a:xfrm>
          <a:prstGeom prst="roundRect">
            <a:avLst>
              <a:gd name="adj" fmla="val 7407"/>
            </a:avLst>
          </a:prstGeom>
          <a:solidFill>
            <a:srgbClr val="CADFD8"/>
          </a:solidFill>
          <a:ln w="12700">
            <a:solidFill>
              <a:srgbClr val="CADFD8">
                <a:alpha val="0"/>
              </a:srgbClr>
            </a:solidFill>
            <a:prstDash val="solid"/>
          </a:ln>
          <a:effectLst>
            <a:outerShdw blurRad="15240" dist="381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9" name="Text 37">
            <a:hlinkClick r:id="rId3"/>
          </p:cNvPr>
          <p:cNvSpPr/>
          <p:nvPr/>
        </p:nvSpPr>
        <p:spPr>
          <a:xfrm>
            <a:off x="8823960" y="4206240"/>
            <a:ext cx="9144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u="sng" dirty="0">
                <a:solidFill>
                  <a:srgbClr val="2D241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Sujet A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9930384" y="4224528"/>
            <a:ext cx="6400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C625B"/>
                </a:solidFill>
              </a:rPr>
              <a:t>Fait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8823960" y="4370832"/>
            <a:ext cx="1371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6C625B"/>
                </a:solidFill>
              </a:rPr>
              <a:t>Lien modifiable dans le texte</a:t>
            </a:r>
            <a:endParaRPr lang="en-US" sz="720" dirty="0"/>
          </a:p>
        </p:txBody>
      </p:sp>
      <p:sp>
        <p:nvSpPr>
          <p:cNvPr id="42" name="Text 40"/>
          <p:cNvSpPr/>
          <p:nvPr/>
        </p:nvSpPr>
        <p:spPr>
          <a:xfrm>
            <a:off x="8796528" y="4919472"/>
            <a:ext cx="2011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241F"/>
                </a:solidFill>
              </a:rPr>
              <a:t>Zone d’édition rapide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8796528" y="5138928"/>
            <a:ext cx="2651760" cy="749808"/>
          </a:xfrm>
          <a:prstGeom prst="roundRect">
            <a:avLst>
              <a:gd name="adj" fmla="val 4878"/>
            </a:avLst>
          </a:prstGeom>
          <a:solidFill>
            <a:srgbClr val="FFFDFC"/>
          </a:solidFill>
          <a:ln w="12700">
            <a:solidFill>
              <a:srgbClr val="D9D0C5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9006840" y="5285232"/>
            <a:ext cx="2103120" cy="27432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810" b="1" dirty="0">
                <a:solidFill>
                  <a:srgbClr val="2D241F"/>
                </a:solidFill>
              </a:rPr>
              <a:t>Pour mettre à jour :
</a:t>
            </a:r>
            <a:r>
              <a:rPr lang="en-US" sz="810" dirty="0">
                <a:solidFill>
                  <a:srgbClr val="6C625B"/>
                </a:solidFill>
              </a:rPr>
              <a:t>• change le texte des blocs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déplace un bloc sous un autre mois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duplique un bloc</a:t>
            </a:r>
            <a:endParaRPr lang="en-US" sz="810" dirty="0"/>
          </a:p>
          <a:p>
            <a:pPr marL="0" indent="0">
              <a:buNone/>
            </a:pPr>
            <a:r>
              <a:rPr lang="en-US" sz="810" dirty="0">
                <a:solidFill>
                  <a:srgbClr val="6C625B"/>
                </a:solidFill>
              </a:rPr>
              <a:t>• remplace le lien si besoin</a:t>
            </a:r>
            <a:endParaRPr lang="en-US" sz="810" dirty="0"/>
          </a:p>
        </p:txBody>
      </p:sp>
      <p:sp>
        <p:nvSpPr>
          <p:cNvPr id="45" name="Shape 43"/>
          <p:cNvSpPr/>
          <p:nvPr/>
        </p:nvSpPr>
        <p:spPr>
          <a:xfrm>
            <a:off x="9006840" y="5632704"/>
            <a:ext cx="2103120" cy="164592"/>
          </a:xfrm>
          <a:prstGeom prst="roundRect">
            <a:avLst>
              <a:gd name="adj" fmla="val 22222"/>
            </a:avLst>
          </a:prstGeom>
          <a:solidFill>
            <a:srgbClr val="E5DED1"/>
          </a:solidFill>
          <a:ln w="12700">
            <a:solidFill>
              <a:srgbClr val="E5DED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9253728" y="5673852"/>
            <a:ext cx="1645920" cy="45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2D241F"/>
                </a:solidFill>
              </a:rPr>
              <a:t>Editable / update-ready</a:t>
            </a:r>
            <a:endParaRPr lang="en-US" sz="76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4f0d7d1-3128-4778-921d-d199705f11ec}" enabled="1" method="Privileged" siteId="{e6cbec2f-2f23-43ca-82c4-51a7c9b71e7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Macintosh PowerPoint</Application>
  <PresentationFormat>Grand écran</PresentationFormat>
  <Paragraphs>144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Touchpoints 2026</dc:title>
  <dc:subject>Roadmap touchpoints</dc:subject>
  <dc:creator>OpenAI</dc:creator>
  <cp:lastModifiedBy>Kelly WAGNAC</cp:lastModifiedBy>
  <cp:revision>1</cp:revision>
  <dcterms:created xsi:type="dcterms:W3CDTF">2026-04-09T13:59:36Z</dcterms:created>
  <dcterms:modified xsi:type="dcterms:W3CDTF">2026-04-09T14:00:54Z</dcterms:modified>
</cp:coreProperties>
</file>